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287" r:id="rId4"/>
    <p:sldId id="257" r:id="rId5"/>
    <p:sldId id="262" r:id="rId6"/>
    <p:sldId id="268" r:id="rId7"/>
    <p:sldId id="271" r:id="rId8"/>
    <p:sldId id="277" r:id="rId9"/>
    <p:sldId id="276" r:id="rId10"/>
    <p:sldId id="275" r:id="rId11"/>
    <p:sldId id="283" r:id="rId12"/>
    <p:sldId id="270" r:id="rId13"/>
    <p:sldId id="291" r:id="rId14"/>
    <p:sldId id="281" r:id="rId15"/>
    <p:sldId id="292" r:id="rId16"/>
    <p:sldId id="285" r:id="rId17"/>
    <p:sldId id="293" r:id="rId18"/>
    <p:sldId id="294" r:id="rId19"/>
    <p:sldId id="295" r:id="rId20"/>
    <p:sldId id="300" r:id="rId21"/>
    <p:sldId id="296" r:id="rId22"/>
    <p:sldId id="297" r:id="rId23"/>
    <p:sldId id="274" r:id="rId24"/>
    <p:sldId id="273" r:id="rId25"/>
    <p:sldId id="280" r:id="rId26"/>
    <p:sldId id="279" r:id="rId27"/>
    <p:sldId id="269" r:id="rId28"/>
    <p:sldId id="299" r:id="rId29"/>
    <p:sldId id="258" r:id="rId3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6B70-F18C-4468-96C6-017F9FF569C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9C26-6672-4604-8FB4-2F7248C8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46D722-8DFA-4543-B04C-18B5487D9707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E4D0F3-F7D9-4811-96A9-8C49E2061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23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7A620-21F6-4EBB-A628-3A82DE3FF1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A86688-B3DE-4C77-B149-7B76C8FB8D5F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20B96F-5540-41FA-8EDC-46A8A32CB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17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37AA0-12EA-4760-9742-7945FFD8E0B2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A2FA6-0D8B-4C15-90A2-33420BC840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8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pPr>
              <a:defRPr/>
            </a:pPr>
            <a:fld id="{E7D474AC-403D-4734-A2A8-0F45B0E7CAC5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pPr>
              <a:defRPr/>
            </a:pPr>
            <a:fld id="{58EDBD90-9047-4F39-8699-0924DE359B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01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0856-9207-4934-A885-D60E71BFA3D3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32EA-7499-470C-B92A-CC82F45FB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1B73B-182A-4DA4-BA3C-36DAD863FC98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86D0F-B9E7-4758-9017-871907122B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1D2540-F453-4D81-9801-55706BD113EF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C099886-76B2-4B20-BCD6-A111D5A1B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70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31361-7102-4EEF-B577-1F22B27C9BE2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F0B4-A8EE-483B-A8CE-6C35092B8C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4BD0E-8E6E-4F5E-B0B2-F31B7859A4B4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C996C-1823-4106-9908-217F6DB75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AA8C6-F2E8-46AB-8BFF-95C65B9728E3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701A-D08D-4A76-BB0C-25C469B44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A62E7-B4EF-4703-8EDE-87445DC6612A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25FB1-D365-4FE8-9772-189631065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3783-2BC0-4597-91B2-5685A1F02C75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AD8DE-8DEC-4F40-9C5B-839C66B40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F67A3-7E6B-475E-8F6A-D91B66447500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E4D7E-650B-4871-B0F0-D0075AB0A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DAF65C5-8DA4-4DDD-B2AD-43C673D0B2BB}" type="datetimeFigureOut">
              <a:rPr lang="en-US" smtClean="0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CDCDCC5D-4950-4F87-8548-08F2ACAAC9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0668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Injuries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7854950" cy="3657600"/>
          </a:xfrm>
        </p:spPr>
        <p:txBody>
          <a:bodyPr/>
          <a:lstStyle/>
          <a:p>
            <a:pPr marR="0" eaLnBrk="1" hangingPunct="1"/>
            <a:endParaRPr lang="en-US"/>
          </a:p>
        </p:txBody>
      </p:sp>
      <p:pic>
        <p:nvPicPr>
          <p:cNvPr id="15363" name="Picture 4" descr="C:\Users\George\Desktop\Wounds\154vrb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5867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Open Wounds</a:t>
            </a:r>
          </a:p>
        </p:txBody>
      </p:sp>
      <p:sp>
        <p:nvSpPr>
          <p:cNvPr id="25602" name="Subtitle 2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4142291" cy="4423059"/>
          </a:xfrm>
        </p:spPr>
        <p:txBody>
          <a:bodyPr/>
          <a:lstStyle/>
          <a:p>
            <a:pPr eaLnBrk="1" hangingPunct="1"/>
            <a:r>
              <a:rPr lang="en-US" sz="3600" b="1" dirty="0"/>
              <a:t>Puncture Wound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sz="3400" dirty="0"/>
              <a:t>Caused by an object </a:t>
            </a:r>
          </a:p>
          <a:p>
            <a:pPr lvl="1" eaLnBrk="1" hangingPunct="1"/>
            <a:r>
              <a:rPr lang="en-US" sz="3400" dirty="0"/>
              <a:t>Penetrates the skin and may still be embedded.</a:t>
            </a:r>
          </a:p>
        </p:txBody>
      </p:sp>
      <p:pic>
        <p:nvPicPr>
          <p:cNvPr id="25604" name="Picture 2" descr="C:\Users\George\Desktop\Wounds\image014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286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Caring for Open Wound</a:t>
            </a:r>
          </a:p>
        </p:txBody>
      </p:sp>
      <p:sp>
        <p:nvSpPr>
          <p:cNvPr id="26626" name="Subtitle 2"/>
          <p:cNvSpPr>
            <a:spLocks noGrp="1"/>
          </p:cNvSpPr>
          <p:nvPr>
            <p:ph sz="half" idx="1"/>
          </p:nvPr>
        </p:nvSpPr>
        <p:spPr>
          <a:xfrm>
            <a:off x="457200" y="2225675"/>
            <a:ext cx="4038600" cy="4327525"/>
          </a:xfrm>
        </p:spPr>
        <p:txBody>
          <a:bodyPr/>
          <a:lstStyle/>
          <a:p>
            <a:pPr eaLnBrk="1" hangingPunct="1"/>
            <a:r>
              <a:rPr lang="en-US" sz="3200" b="1" dirty="0"/>
              <a:t>Direct Pressure</a:t>
            </a:r>
          </a:p>
          <a:p>
            <a:pPr lvl="1" eaLnBrk="1" hangingPunct="1"/>
            <a:r>
              <a:rPr lang="en-US" sz="3000" dirty="0"/>
              <a:t>Glove up</a:t>
            </a:r>
          </a:p>
          <a:p>
            <a:pPr lvl="1" eaLnBrk="1" hangingPunct="1"/>
            <a:r>
              <a:rPr lang="en-US" sz="3200" dirty="0"/>
              <a:t>Use sterile dressing</a:t>
            </a:r>
          </a:p>
          <a:p>
            <a:pPr lvl="1" eaLnBrk="1" hangingPunct="1"/>
            <a:r>
              <a:rPr lang="en-US" sz="3200" dirty="0"/>
              <a:t>Apply pressure for a few minutes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3200" b="1" dirty="0"/>
          </a:p>
          <a:p>
            <a:pPr eaLnBrk="1" hangingPunct="1">
              <a:buFont typeface="Wingdings 2" pitchFamily="18" charset="2"/>
              <a:buNone/>
            </a:pPr>
            <a:endParaRPr lang="en-US" sz="3600" dirty="0"/>
          </a:p>
        </p:txBody>
      </p:sp>
      <p:pic>
        <p:nvPicPr>
          <p:cNvPr id="26628" name="Picture 2" descr="C:\Users\George\Desktop\Wounds\19.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92660"/>
            <a:ext cx="4613991" cy="46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Caring for Open Wounds</a:t>
            </a:r>
          </a:p>
        </p:txBody>
      </p:sp>
      <p:sp>
        <p:nvSpPr>
          <p:cNvPr id="27650" name="Subtitle 2"/>
          <p:cNvSpPr>
            <a:spLocks noGrp="1"/>
          </p:cNvSpPr>
          <p:nvPr>
            <p:ph sz="half" idx="1"/>
          </p:nvPr>
        </p:nvSpPr>
        <p:spPr>
          <a:xfrm>
            <a:off x="381000" y="2286001"/>
            <a:ext cx="4038600" cy="3226170"/>
          </a:xfrm>
        </p:spPr>
        <p:txBody>
          <a:bodyPr/>
          <a:lstStyle/>
          <a:p>
            <a:pPr eaLnBrk="1" hangingPunct="1"/>
            <a:r>
              <a:rPr lang="en-US" sz="3200" b="1" dirty="0"/>
              <a:t>Elevation</a:t>
            </a:r>
          </a:p>
          <a:p>
            <a:pPr lvl="1" eaLnBrk="1" hangingPunct="1"/>
            <a:r>
              <a:rPr lang="en-US" sz="3000" dirty="0"/>
              <a:t>Maintain direct pressure while elevating injury site above the heart.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3200" b="1" dirty="0"/>
          </a:p>
          <a:p>
            <a:pPr eaLnBrk="1" hangingPunct="1">
              <a:buFont typeface="Wingdings 2" pitchFamily="18" charset="2"/>
              <a:buNone/>
            </a:pPr>
            <a:endParaRPr lang="en-US" sz="3600" dirty="0"/>
          </a:p>
        </p:txBody>
      </p:sp>
      <p:pic>
        <p:nvPicPr>
          <p:cNvPr id="27652" name="Picture 2" descr="C:\Users\George\Desktop\Wounds\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219200"/>
            <a:ext cx="382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Care of minor wounds</a:t>
            </a:r>
          </a:p>
        </p:txBody>
      </p:sp>
      <p:sp>
        <p:nvSpPr>
          <p:cNvPr id="29698" name="Subtitle 2"/>
          <p:cNvSpPr>
            <a:spLocks noGrp="1"/>
          </p:cNvSpPr>
          <p:nvPr>
            <p:ph sz="half" idx="4294967295"/>
          </p:nvPr>
        </p:nvSpPr>
        <p:spPr>
          <a:xfrm>
            <a:off x="381000" y="1905000"/>
            <a:ext cx="3733800" cy="4724400"/>
          </a:xfrm>
        </p:spPr>
        <p:txBody>
          <a:bodyPr/>
          <a:lstStyle/>
          <a:p>
            <a:pPr eaLnBrk="1" hangingPunct="1"/>
            <a:r>
              <a:rPr lang="en-US" sz="3200" dirty="0"/>
              <a:t>Wash with soap &amp; water</a:t>
            </a:r>
          </a:p>
          <a:p>
            <a:pPr eaLnBrk="1" hangingPunct="1"/>
            <a:r>
              <a:rPr lang="en-US" sz="3200" dirty="0"/>
              <a:t>Apply antibiotic ointment</a:t>
            </a:r>
          </a:p>
          <a:p>
            <a:pPr eaLnBrk="1" hangingPunct="1"/>
            <a:r>
              <a:rPr lang="en-US" sz="3200" dirty="0"/>
              <a:t>Cover with a Band-Aid or dress &amp; bandage</a:t>
            </a:r>
          </a:p>
        </p:txBody>
      </p:sp>
      <p:pic>
        <p:nvPicPr>
          <p:cNvPr id="29699" name="Picture 9" descr="bandaging-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4648200"/>
            <a:ext cx="2743200" cy="2109787"/>
          </a:xfrm>
        </p:spPr>
      </p:pic>
      <p:pic>
        <p:nvPicPr>
          <p:cNvPr id="29700" name="Picture 10" descr="flushing w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33448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/>
              <a:t>Why Bandage?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886200" y="1150228"/>
            <a:ext cx="4686300" cy="38789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Covers body part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Holds a dressing in place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Prevents further contamination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Provides direct pressure to control bleeding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30724" name="Picture 2" descr="C:\Users\George\Desktop\Wounds\38098_134290629944275_100000900165991_178715_1150854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15" y="1981200"/>
            <a:ext cx="3124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25" y="725705"/>
            <a:ext cx="7997134" cy="1110607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Care for </a:t>
            </a:r>
            <a:r>
              <a:rPr lang="en-US" b="1" dirty="0"/>
              <a:t>Severe</a:t>
            </a:r>
            <a:r>
              <a:rPr lang="en-US" dirty="0"/>
              <a:t> Bleeding</a:t>
            </a:r>
          </a:p>
        </p:txBody>
      </p:sp>
      <p:sp>
        <p:nvSpPr>
          <p:cNvPr id="31746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278923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Glove up!</a:t>
            </a:r>
          </a:p>
          <a:p>
            <a:r>
              <a:rPr lang="en-US" sz="2800" dirty="0"/>
              <a:t>Apply direct pressure</a:t>
            </a:r>
          </a:p>
          <a:p>
            <a:r>
              <a:rPr lang="en-US" sz="2800" dirty="0"/>
              <a:t>Place dressing on wound</a:t>
            </a:r>
          </a:p>
          <a:p>
            <a:r>
              <a:rPr lang="en-US" sz="2800" dirty="0"/>
              <a:t>Bandage dressing</a:t>
            </a:r>
          </a:p>
          <a:p>
            <a:pPr>
              <a:buFont typeface="Wingdings 2" pitchFamily="18" charset="2"/>
              <a:buNone/>
            </a:pP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sz="quarter" idx="2"/>
          </p:nvPr>
        </p:nvSpPr>
        <p:spPr>
          <a:xfrm>
            <a:off x="4485564" y="1731288"/>
            <a:ext cx="4495800" cy="3297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If wound bleeds through the dressing &amp; bandage, apply more dressing &amp; bandage on top of existing bandages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Call 911 if bleeding will not stop or is severe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900" dirty="0"/>
          </a:p>
        </p:txBody>
      </p:sp>
      <p:pic>
        <p:nvPicPr>
          <p:cNvPr id="15362" name="Picture 2" descr="http://tandstraining.com/wp-content/uploads/2010/10/severe-bl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349" y="4496344"/>
            <a:ext cx="2743200" cy="2060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97134" cy="1110607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How to Bandage</a:t>
            </a:r>
          </a:p>
        </p:txBody>
      </p:sp>
      <p:sp>
        <p:nvSpPr>
          <p:cNvPr id="32770" name="Subtitle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114800" cy="49228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Place sterile dressing on wound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/>
              <a:t>Gauze Pad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Apply roller bandage to anchor in place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Use overlapping spirals &amp; cover dressing completely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 dirty="0"/>
          </a:p>
        </p:txBody>
      </p:sp>
      <p:sp>
        <p:nvSpPr>
          <p:cNvPr id="32771" name="Rectangle 5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495800" cy="4922837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Secure bandage in place</a:t>
            </a:r>
          </a:p>
          <a:p>
            <a:r>
              <a:rPr lang="en-US" sz="3200" dirty="0"/>
              <a:t>Bandage should start distal and spiral proximal</a:t>
            </a:r>
          </a:p>
          <a:p>
            <a:r>
              <a:rPr lang="en-US" sz="3200" dirty="0"/>
              <a:t>Do not cover fingers or toes unless absolutely necessary</a:t>
            </a:r>
          </a:p>
          <a:p>
            <a:r>
              <a:rPr lang="en-US" sz="3200" dirty="0"/>
              <a:t>Check fingers &amp; toes for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Injury</a:t>
            </a:r>
          </a:p>
        </p:txBody>
      </p:sp>
      <p:sp>
        <p:nvSpPr>
          <p:cNvPr id="33794" name="Subtitle 2"/>
          <p:cNvSpPr>
            <a:spLocks noGrp="1"/>
          </p:cNvSpPr>
          <p:nvPr>
            <p:ph sz="half" idx="4294967295"/>
          </p:nvPr>
        </p:nvSpPr>
        <p:spPr>
          <a:xfrm>
            <a:off x="170028" y="1847850"/>
            <a:ext cx="4038600" cy="4433888"/>
          </a:xfrm>
        </p:spPr>
        <p:txBody>
          <a:bodyPr/>
          <a:lstStyle/>
          <a:p>
            <a:pPr eaLnBrk="1" hangingPunct="1"/>
            <a:r>
              <a:rPr lang="en-US" sz="3600" b="1" dirty="0"/>
              <a:t>Closed Wound</a:t>
            </a:r>
          </a:p>
          <a:p>
            <a:pPr lvl="1" eaLnBrk="1" hangingPunct="1"/>
            <a:r>
              <a:rPr lang="en-US" sz="3400" dirty="0"/>
              <a:t>A wound underneath the skin that does not bleed externally</a:t>
            </a:r>
            <a:endParaRPr lang="en-US" sz="3400" b="1" dirty="0"/>
          </a:p>
        </p:txBody>
      </p:sp>
      <p:pic>
        <p:nvPicPr>
          <p:cNvPr id="33796" name="Picture 2" descr="C:\Users\George\Desktop\Wounds\crickbruis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5354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Closed Wounds</a:t>
            </a:r>
          </a:p>
        </p:txBody>
      </p:sp>
      <p:sp>
        <p:nvSpPr>
          <p:cNvPr id="34818" name="Subtitle 2"/>
          <p:cNvSpPr>
            <a:spLocks noGrp="1"/>
          </p:cNvSpPr>
          <p:nvPr>
            <p:ph sz="half" idx="4294967295"/>
          </p:nvPr>
        </p:nvSpPr>
        <p:spPr>
          <a:xfrm>
            <a:off x="304800" y="1647825"/>
            <a:ext cx="4038600" cy="4433888"/>
          </a:xfrm>
        </p:spPr>
        <p:txBody>
          <a:bodyPr/>
          <a:lstStyle/>
          <a:p>
            <a:pPr eaLnBrk="1" hangingPunct="1"/>
            <a:r>
              <a:rPr lang="en-US" sz="3600" b="1" dirty="0"/>
              <a:t>Contusion</a:t>
            </a:r>
            <a:endParaRPr lang="en-US" sz="3600" dirty="0"/>
          </a:p>
          <a:p>
            <a:pPr lvl="1" eaLnBrk="1" hangingPunct="1"/>
            <a:r>
              <a:rPr lang="en-US" sz="3400" dirty="0"/>
              <a:t>Bleeding underneath the skin caused by a direct blow</a:t>
            </a:r>
          </a:p>
          <a:p>
            <a:pPr lvl="1" eaLnBrk="1" hangingPunct="1"/>
            <a:r>
              <a:rPr lang="en-US" sz="3400" b="1" dirty="0"/>
              <a:t>AKA: Bruise</a:t>
            </a:r>
          </a:p>
        </p:txBody>
      </p:sp>
      <p:pic>
        <p:nvPicPr>
          <p:cNvPr id="34819" name="Picture 4" descr="contusion kne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4288" y="3048000"/>
            <a:ext cx="4049712" cy="3033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Closed Wounds</a:t>
            </a:r>
          </a:p>
        </p:txBody>
      </p:sp>
      <p:sp>
        <p:nvSpPr>
          <p:cNvPr id="35842" name="Subtitle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876800" cy="4937125"/>
          </a:xfrm>
        </p:spPr>
        <p:txBody>
          <a:bodyPr/>
          <a:lstStyle/>
          <a:p>
            <a:pPr eaLnBrk="1" hangingPunct="1"/>
            <a:r>
              <a:rPr lang="en-US" sz="3600" b="1" dirty="0"/>
              <a:t>Internal Bleeding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sz="3200" dirty="0"/>
              <a:t>Usually associated with vital organs, major blood vessels or deep within the muscle</a:t>
            </a:r>
            <a:endParaRPr lang="en-US" sz="3400" dirty="0"/>
          </a:p>
          <a:p>
            <a:pPr lvl="1" eaLnBrk="1" hangingPunct="1"/>
            <a:r>
              <a:rPr lang="en-US" sz="3400" dirty="0"/>
              <a:t>This can be fatal</a:t>
            </a:r>
            <a:endParaRPr lang="en-US" sz="3200" dirty="0"/>
          </a:p>
        </p:txBody>
      </p:sp>
      <p:pic>
        <p:nvPicPr>
          <p:cNvPr id="11266" name="Picture 2" descr="http://www.makehealtheasy.com/images/stories/Left_Section/brain%20hemorrhage%20cause%20severe%20internal%20bl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245" y="1981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0668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458200" cy="449580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Have you ever suffered an injury that bled?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What caused the injury?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How was it cared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ake peralta internal bleeding">
            <a:extLst>
              <a:ext uri="{FF2B5EF4-FFF2-40B4-BE49-F238E27FC236}">
                <a16:creationId xmlns:a16="http://schemas.microsoft.com/office/drawing/2014/main" id="{D149D779-196F-43A0-ACE0-4353C97A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7646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8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Signs of Internal Bleeding</a:t>
            </a:r>
          </a:p>
        </p:txBody>
      </p:sp>
      <p:sp>
        <p:nvSpPr>
          <p:cNvPr id="36866" name="Subtitle 2"/>
          <p:cNvSpPr>
            <a:spLocks noGrp="1"/>
          </p:cNvSpPr>
          <p:nvPr>
            <p:ph sz="half" idx="4294967295"/>
          </p:nvPr>
        </p:nvSpPr>
        <p:spPr>
          <a:xfrm>
            <a:off x="152400" y="1524000"/>
            <a:ext cx="4648200" cy="49371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200" dirty="0"/>
              <a:t>Because bleeding can not be seen, rescuer needs to identify </a:t>
            </a:r>
            <a:r>
              <a:rPr lang="en-US" sz="3200" b="1" u="sng" dirty="0"/>
              <a:t>signs:</a:t>
            </a:r>
          </a:p>
          <a:p>
            <a:pPr lvl="1" eaLnBrk="1" hangingPunct="1"/>
            <a:r>
              <a:rPr lang="en-US" sz="3000" dirty="0"/>
              <a:t>Tender, swollen, hard areas of the body</a:t>
            </a:r>
          </a:p>
          <a:p>
            <a:pPr lvl="1" eaLnBrk="1" hangingPunct="1"/>
            <a:r>
              <a:rPr lang="en-US" sz="3000" dirty="0"/>
              <a:t>Rapid, weak pulse</a:t>
            </a:r>
          </a:p>
          <a:p>
            <a:pPr lvl="1" eaLnBrk="1" hangingPunct="1"/>
            <a:r>
              <a:rPr lang="en-US" sz="3000" dirty="0"/>
              <a:t>Change in skin color (blue or ashy)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half" idx="4294967295"/>
          </p:nvPr>
        </p:nvSpPr>
        <p:spPr>
          <a:xfrm>
            <a:off x="4800600" y="1752600"/>
            <a:ext cx="4038600" cy="2651125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sz="3000" dirty="0"/>
              <a:t>Vomiting or passing blood</a:t>
            </a:r>
          </a:p>
          <a:p>
            <a:pPr lvl="1" eaLnBrk="1" hangingPunct="1"/>
            <a:r>
              <a:rPr lang="en-US" sz="3000" dirty="0"/>
              <a:t>Excessive thirst</a:t>
            </a:r>
          </a:p>
          <a:p>
            <a:pPr lvl="1" eaLnBrk="1" hangingPunct="1"/>
            <a:r>
              <a:rPr lang="en-US" sz="3000" dirty="0"/>
              <a:t>Change in consciousness</a:t>
            </a:r>
          </a:p>
          <a:p>
            <a:pPr eaLnBrk="1" hangingPunct="1"/>
            <a:endParaRPr lang="en-US" sz="3200" dirty="0"/>
          </a:p>
          <a:p>
            <a:pPr eaLnBrk="1" hangingPunct="1">
              <a:buFont typeface="Wingdings 2" pitchFamily="18" charset="2"/>
              <a:buNone/>
            </a:pPr>
            <a:endParaRPr lang="en-US" sz="3200" dirty="0"/>
          </a:p>
          <a:p>
            <a:pPr eaLnBrk="1" hangingPunct="1"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10242" name="Picture 2" descr="http://kbzfx.com/images/gallery/INTERNAL%20BL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308475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Internal Bleeding Care</a:t>
            </a:r>
          </a:p>
        </p:txBody>
      </p:sp>
      <p:sp>
        <p:nvSpPr>
          <p:cNvPr id="37890" name="Subtitle 2"/>
          <p:cNvSpPr>
            <a:spLocks noGrp="1"/>
          </p:cNvSpPr>
          <p:nvPr>
            <p:ph sz="half" idx="4294967295"/>
          </p:nvPr>
        </p:nvSpPr>
        <p:spPr>
          <a:xfrm>
            <a:off x="228600" y="1847850"/>
            <a:ext cx="4114800" cy="3641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/>
              <a:t>Call 911/EMS</a:t>
            </a:r>
          </a:p>
          <a:p>
            <a:pPr eaLnBrk="1" hangingPunct="1"/>
            <a:r>
              <a:rPr lang="en-US" sz="3200" dirty="0"/>
              <a:t>Have victim rest</a:t>
            </a:r>
          </a:p>
          <a:p>
            <a:pPr eaLnBrk="1" hangingPunct="1"/>
            <a:r>
              <a:rPr lang="en-US" sz="3200" dirty="0"/>
              <a:t>Keep victim calm &amp; comfortable</a:t>
            </a:r>
          </a:p>
          <a:p>
            <a:pPr eaLnBrk="1" hangingPunct="1"/>
            <a:r>
              <a:rPr lang="en-US" sz="3200" dirty="0"/>
              <a:t>Do not give anything to eat or drink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4400" y="1847850"/>
            <a:ext cx="4191000" cy="38703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Keep victim from getting chilled or overheated</a:t>
            </a:r>
          </a:p>
          <a:p>
            <a:pPr eaLnBrk="1" hangingPunct="1"/>
            <a:r>
              <a:rPr lang="en-US" sz="3200" dirty="0"/>
              <a:t>If safe to do so, elevate legs about 12”</a:t>
            </a:r>
          </a:p>
          <a:p>
            <a:pPr eaLnBrk="1" hangingPunct="1"/>
            <a:r>
              <a:rPr lang="en-US" sz="3200" dirty="0"/>
              <a:t>Monitor ABC’s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Injuries</a:t>
            </a:r>
          </a:p>
        </p:txBody>
      </p:sp>
      <p:sp>
        <p:nvSpPr>
          <p:cNvPr id="38914" name="Subtitle 2"/>
          <p:cNvSpPr>
            <a:spLocks noGrp="1"/>
          </p:cNvSpPr>
          <p:nvPr>
            <p:ph sz="half" idx="1"/>
          </p:nvPr>
        </p:nvSpPr>
        <p:spPr>
          <a:xfrm>
            <a:off x="4876800" y="1143000"/>
            <a:ext cx="3821112" cy="39551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Burns</a:t>
            </a:r>
            <a:r>
              <a:rPr lang="en-US" sz="3200" dirty="0"/>
              <a:t> </a:t>
            </a:r>
          </a:p>
          <a:p>
            <a:pPr lvl="1" eaLnBrk="1" hangingPunct="1"/>
            <a:r>
              <a:rPr lang="en-US" sz="3200" dirty="0"/>
              <a:t>Injury that results from Heat, Chemical Agents, Electricity or Radiation (sun)</a:t>
            </a:r>
          </a:p>
        </p:txBody>
      </p:sp>
      <p:pic>
        <p:nvPicPr>
          <p:cNvPr id="38917" name="Picture 3" descr="C:\Users\George\Desktop\Wounds\ctrp_0906_02_z+safety_equipment_care+second_degree_bur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1798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Burns</a:t>
            </a:r>
          </a:p>
        </p:txBody>
      </p:sp>
      <p:sp>
        <p:nvSpPr>
          <p:cNvPr id="39938" name="Subtitle 2"/>
          <p:cNvSpPr>
            <a:spLocks noGrp="1"/>
          </p:cNvSpPr>
          <p:nvPr>
            <p:ph sz="half" idx="1"/>
          </p:nvPr>
        </p:nvSpPr>
        <p:spPr>
          <a:xfrm>
            <a:off x="0" y="1920875"/>
            <a:ext cx="5181600" cy="4937125"/>
          </a:xfrm>
        </p:spPr>
        <p:txBody>
          <a:bodyPr/>
          <a:lstStyle/>
          <a:p>
            <a:pPr eaLnBrk="1" hangingPunct="1"/>
            <a:r>
              <a:rPr lang="en-US" sz="3600" b="1" dirty="0"/>
              <a:t>First Degree Burn</a:t>
            </a:r>
            <a:endParaRPr lang="en-US" sz="3600" dirty="0"/>
          </a:p>
          <a:p>
            <a:pPr lvl="1" eaLnBrk="1" hangingPunct="1"/>
            <a:r>
              <a:rPr lang="en-US" sz="3400" dirty="0"/>
              <a:t>Superficial minor burn that involves skins surface. Tender &amp; slight swelling, will resolve  in a week.</a:t>
            </a:r>
          </a:p>
        </p:txBody>
      </p:sp>
      <p:pic>
        <p:nvPicPr>
          <p:cNvPr id="39940" name="Picture 2" descr="C:\Users\George\Desktop\Wounds\3565911_f2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4877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Burns</a:t>
            </a:r>
          </a:p>
        </p:txBody>
      </p:sp>
      <p:sp>
        <p:nvSpPr>
          <p:cNvPr id="40962" name="Subtitle 2"/>
          <p:cNvSpPr>
            <a:spLocks noGrp="1"/>
          </p:cNvSpPr>
          <p:nvPr>
            <p:ph sz="half" idx="1"/>
          </p:nvPr>
        </p:nvSpPr>
        <p:spPr>
          <a:xfrm>
            <a:off x="0" y="1920875"/>
            <a:ext cx="4495800" cy="4937125"/>
          </a:xfrm>
        </p:spPr>
        <p:txBody>
          <a:bodyPr/>
          <a:lstStyle/>
          <a:p>
            <a:pPr eaLnBrk="1" hangingPunct="1"/>
            <a:r>
              <a:rPr lang="en-US" sz="3600" b="1" dirty="0"/>
              <a:t>Second Degree Burn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sz="3400" dirty="0"/>
              <a:t>A burn that exhibits blisters and may scar.</a:t>
            </a:r>
          </a:p>
          <a:p>
            <a:pPr lvl="1" eaLnBrk="1" hangingPunct="1"/>
            <a:r>
              <a:rPr lang="en-US" sz="3400" dirty="0"/>
              <a:t>Wound resolves in about 2 weeks.</a:t>
            </a:r>
          </a:p>
        </p:txBody>
      </p:sp>
      <p:pic>
        <p:nvPicPr>
          <p:cNvPr id="40964" name="Picture 2" descr="C:\Users\George\Desktop\Wounds\blis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66913"/>
            <a:ext cx="34290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Burns</a:t>
            </a:r>
          </a:p>
        </p:txBody>
      </p:sp>
      <p:sp>
        <p:nvSpPr>
          <p:cNvPr id="41986" name="Subtitle 2"/>
          <p:cNvSpPr>
            <a:spLocks noGrp="1"/>
          </p:cNvSpPr>
          <p:nvPr>
            <p:ph sz="half" idx="1"/>
          </p:nvPr>
        </p:nvSpPr>
        <p:spPr>
          <a:xfrm>
            <a:off x="152400" y="1676401"/>
            <a:ext cx="441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/>
              <a:t>Third Degree Burn</a:t>
            </a:r>
            <a:endParaRPr lang="en-US" sz="3200" dirty="0"/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Severe burn that can damage tissue all the way to the bone.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May be painless due to nerve damage.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Needs medical attention and probably surgery to repair.</a:t>
            </a:r>
          </a:p>
        </p:txBody>
      </p:sp>
      <p:pic>
        <p:nvPicPr>
          <p:cNvPr id="41988" name="Picture 2" descr="C:\Users\George\Desktop\Wounds\work_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80838" cy="388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Burn Care</a:t>
            </a:r>
          </a:p>
        </p:txBody>
      </p:sp>
      <p:sp>
        <p:nvSpPr>
          <p:cNvPr id="43010" name="Subtitle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495800" cy="4937125"/>
          </a:xfrm>
        </p:spPr>
        <p:txBody>
          <a:bodyPr/>
          <a:lstStyle/>
          <a:p>
            <a:pPr eaLnBrk="1" hangingPunct="1"/>
            <a:r>
              <a:rPr lang="en-US" sz="3200" dirty="0"/>
              <a:t>Remove victim from burn source</a:t>
            </a:r>
          </a:p>
          <a:p>
            <a:pPr eaLnBrk="1" hangingPunct="1"/>
            <a:r>
              <a:rPr lang="en-US" sz="3200" dirty="0"/>
              <a:t>Cool burn with large amounts of water</a:t>
            </a:r>
          </a:p>
          <a:p>
            <a:pPr eaLnBrk="1" hangingPunct="1"/>
            <a:r>
              <a:rPr lang="en-US" sz="3200" dirty="0"/>
              <a:t>Cover burn with dry, loose sterile dressing</a:t>
            </a:r>
          </a:p>
        </p:txBody>
      </p:sp>
      <p:pic>
        <p:nvPicPr>
          <p:cNvPr id="43011" name="Picture 5" descr="flushing burn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300" y="838200"/>
            <a:ext cx="3548913" cy="31895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Injuries</a:t>
            </a:r>
          </a:p>
        </p:txBody>
      </p:sp>
      <p:sp>
        <p:nvSpPr>
          <p:cNvPr id="44034" name="Subtitle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3733800" cy="63188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900" b="1" dirty="0"/>
              <a:t>Burn Care – DOS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81970" y="2278312"/>
            <a:ext cx="4145428" cy="45034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Call 911 if: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If caused by chemical, fire or explosion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Airway or breathing difficulty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Burns to a small child (5) or elderly person (60)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Burn to head, neck, hands, feet, genitalia</a:t>
            </a:r>
          </a:p>
          <a:p>
            <a:endParaRPr lang="en-US" sz="2800" dirty="0"/>
          </a:p>
        </p:txBody>
      </p:sp>
      <p:sp>
        <p:nvSpPr>
          <p:cNvPr id="44035" name="Rectangle 5"/>
          <p:cNvSpPr>
            <a:spLocks noGrp="1"/>
          </p:cNvSpPr>
          <p:nvPr>
            <p:ph type="body" sz="quarter" idx="3"/>
          </p:nvPr>
        </p:nvSpPr>
        <p:spPr>
          <a:xfrm>
            <a:off x="5029200" y="1143000"/>
            <a:ext cx="3200400" cy="57598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Burn Care – DON’TS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0"/>
            <a:ext cx="4529294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Break blisters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Pick out debris stuck in a burn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Try to clean a severe burn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any kind of ointment on a severe burn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Touch a burn with anything except a clean covering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Apply direct pressure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45" y="728368"/>
            <a:ext cx="7744048" cy="105363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Injuries</a:t>
            </a:r>
          </a:p>
        </p:txBody>
      </p:sp>
      <p:pic>
        <p:nvPicPr>
          <p:cNvPr id="46082" name="Picture 7" descr="blister-foot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266" y="3926796"/>
            <a:ext cx="2429484" cy="2765226"/>
          </a:xfrm>
        </p:spPr>
      </p:pic>
      <p:pic>
        <p:nvPicPr>
          <p:cNvPr id="46083" name="Picture 9" descr="facial injuries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033" y="2065499"/>
            <a:ext cx="2794031" cy="20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 descr="hematoma-l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20982"/>
            <a:ext cx="3312674" cy="24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puncture woun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203" y="4441827"/>
            <a:ext cx="2902344" cy="21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2" descr="skin flap avul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3524" y="2065499"/>
            <a:ext cx="2812305" cy="1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3" descr="abra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470" y="11430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7851775" cy="10668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362200"/>
            <a:ext cx="8458200" cy="4495800"/>
          </a:xfrm>
        </p:spPr>
        <p:txBody>
          <a:bodyPr lIns="0" rIns="18288"/>
          <a:lstStyle/>
          <a:p>
            <a:pPr marL="0" indent="0" eaLnBrk="1" hangingPunct="1">
              <a:lnSpc>
                <a:spcPct val="90000"/>
              </a:lnSpc>
            </a:pPr>
            <a:r>
              <a:rPr lang="en-US" sz="3200" dirty="0"/>
              <a:t>Have you ever suffered a sunburn or another type of burn?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dirty="0"/>
              <a:t>How did the injury happen?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dirty="0"/>
              <a:t>Did it scar?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>
                <a:solidFill>
                  <a:schemeClr val="accent1"/>
                </a:solidFill>
              </a:rPr>
              <a:t>Could these soft tissue injuries have been prevented?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0668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Injuries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229600" cy="3657600"/>
          </a:xfrm>
        </p:spPr>
        <p:txBody>
          <a:bodyPr>
            <a:normAutofit/>
          </a:bodyPr>
          <a:lstStyle/>
          <a:p>
            <a:pPr marR="0" algn="l" eaLnBrk="1" hangingPunct="1"/>
            <a:r>
              <a:rPr lang="en-US" sz="3600" dirty="0"/>
              <a:t>Students will be able to: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Recognize the signals of bleeding Injuries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Demonstrate proper care for a bleeding victim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Identify signals of burns.</a:t>
            </a:r>
          </a:p>
          <a:p>
            <a:pPr marR="0" algn="l" eaLnBrk="1" hangingPunct="1">
              <a:buFont typeface="Arial" pitchFamily="34" charset="0"/>
              <a:buChar char="•"/>
            </a:pPr>
            <a:r>
              <a:rPr lang="en-US" sz="3200" dirty="0"/>
              <a:t>Provide appropriate care for a burn.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Soft Tissue Injuries</a:t>
            </a:r>
          </a:p>
        </p:txBody>
      </p:sp>
      <p:sp>
        <p:nvSpPr>
          <p:cNvPr id="19458" name="Subtitle 2"/>
          <p:cNvSpPr>
            <a:spLocks noGrp="1"/>
          </p:cNvSpPr>
          <p:nvPr>
            <p:ph sz="half" idx="1"/>
          </p:nvPr>
        </p:nvSpPr>
        <p:spPr>
          <a:xfrm>
            <a:off x="4533900" y="914400"/>
            <a:ext cx="4305300" cy="34217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Open Wound </a:t>
            </a:r>
          </a:p>
          <a:p>
            <a:pPr lvl="1" eaLnBrk="1" hangingPunct="1"/>
            <a:r>
              <a:rPr lang="en-US" sz="3400" b="1" dirty="0"/>
              <a:t> </a:t>
            </a:r>
            <a:r>
              <a:rPr lang="en-US" sz="3400" dirty="0"/>
              <a:t>A wound that opens the skin and bleeds externally.</a:t>
            </a:r>
            <a:endParaRPr lang="en-US" sz="3400" b="1" dirty="0"/>
          </a:p>
        </p:txBody>
      </p:sp>
      <p:pic>
        <p:nvPicPr>
          <p:cNvPr id="19460" name="Picture 2" descr="C:\Users\George\Desktop\Wounds\WayneBridgeFacialWoun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33600"/>
            <a:ext cx="39624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Open Wounds</a:t>
            </a:r>
          </a:p>
        </p:txBody>
      </p:sp>
      <p:sp>
        <p:nvSpPr>
          <p:cNvPr id="20482" name="Subtitle 2"/>
          <p:cNvSpPr>
            <a:spLocks noGrp="1"/>
          </p:cNvSpPr>
          <p:nvPr>
            <p:ph sz="half" idx="1"/>
          </p:nvPr>
        </p:nvSpPr>
        <p:spPr>
          <a:xfrm>
            <a:off x="4237630" y="863428"/>
            <a:ext cx="4686300" cy="248894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dirty="0"/>
              <a:t>Abrasion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sz="3400" dirty="0"/>
              <a:t>Also called a Graze</a:t>
            </a:r>
          </a:p>
          <a:p>
            <a:pPr lvl="1" eaLnBrk="1" hangingPunct="1"/>
            <a:r>
              <a:rPr lang="en-US" sz="3400" dirty="0"/>
              <a:t>Usually not very deep</a:t>
            </a:r>
          </a:p>
        </p:txBody>
      </p:sp>
      <p:pic>
        <p:nvPicPr>
          <p:cNvPr id="20484" name="Picture 2" descr="C:\Users\George\Desktop\Wounds\wpid-IMAG04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8100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Open Wounds</a:t>
            </a:r>
          </a:p>
        </p:txBody>
      </p:sp>
      <p:sp>
        <p:nvSpPr>
          <p:cNvPr id="21506" name="Subtitle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304077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b="1" dirty="0"/>
              <a:t>Incision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sz="3400" dirty="0"/>
              <a:t>A straight line cut</a:t>
            </a:r>
          </a:p>
          <a:p>
            <a:pPr lvl="1" eaLnBrk="1" hangingPunct="1"/>
            <a:r>
              <a:rPr lang="en-US" sz="3400" dirty="0"/>
              <a:t>Done by an instrument</a:t>
            </a:r>
          </a:p>
          <a:p>
            <a:pPr lvl="2" eaLnBrk="1" hangingPunct="1"/>
            <a:r>
              <a:rPr lang="en-US" sz="3000" dirty="0"/>
              <a:t>Scalpel </a:t>
            </a:r>
          </a:p>
          <a:p>
            <a:pPr lvl="2" eaLnBrk="1" hangingPunct="1">
              <a:buNone/>
            </a:pPr>
            <a:endParaRPr lang="en-US" sz="3000" dirty="0"/>
          </a:p>
          <a:p>
            <a:pPr lvl="1" eaLnBrk="1" hangingPunct="1">
              <a:buNone/>
            </a:pPr>
            <a:endParaRPr lang="en-US" sz="3400" dirty="0"/>
          </a:p>
        </p:txBody>
      </p:sp>
      <p:pic>
        <p:nvPicPr>
          <p:cNvPr id="21508" name="Picture 3" descr="C:\Users\George\Desktop\Wounds\1471-2474-9-100-1-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1975084" cy="427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Types of Open Wounds</a:t>
            </a:r>
          </a:p>
        </p:txBody>
      </p:sp>
      <p:sp>
        <p:nvSpPr>
          <p:cNvPr id="23554" name="Subtitle 2"/>
          <p:cNvSpPr>
            <a:spLocks noGrp="1"/>
          </p:cNvSpPr>
          <p:nvPr>
            <p:ph sz="half" idx="1"/>
          </p:nvPr>
        </p:nvSpPr>
        <p:spPr>
          <a:xfrm>
            <a:off x="4343400" y="540628"/>
            <a:ext cx="4229100" cy="34217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Laceration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en-US" sz="3400" dirty="0"/>
              <a:t>A jagged cut caused by forcible tearing of skin</a:t>
            </a:r>
          </a:p>
        </p:txBody>
      </p:sp>
      <p:pic>
        <p:nvPicPr>
          <p:cNvPr id="23556" name="Picture 2" descr="C:\Users\George\Desktop\Wounds\thre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81" y="2438400"/>
            <a:ext cx="39322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>
              <a:rot lat="0" lon="0" rev="5640000"/>
            </a:lightRig>
          </a:scene3d>
          <a:sp3d>
            <a:bevelT w="152400" h="50800" prst="softRound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Type of Open Wounds</a:t>
            </a:r>
          </a:p>
        </p:txBody>
      </p:sp>
      <p:sp>
        <p:nvSpPr>
          <p:cNvPr id="24578" name="Subtitle 2"/>
          <p:cNvSpPr>
            <a:spLocks noGrp="1"/>
          </p:cNvSpPr>
          <p:nvPr>
            <p:ph sz="half" idx="1"/>
          </p:nvPr>
        </p:nvSpPr>
        <p:spPr>
          <a:xfrm>
            <a:off x="0" y="2271712"/>
            <a:ext cx="4267200" cy="4433888"/>
          </a:xfrm>
        </p:spPr>
        <p:txBody>
          <a:bodyPr/>
          <a:lstStyle/>
          <a:p>
            <a:pPr eaLnBrk="1" hangingPunct="1"/>
            <a:r>
              <a:rPr lang="en-US" sz="3600" b="1" dirty="0"/>
              <a:t>Avulsion</a:t>
            </a:r>
            <a:endParaRPr lang="en-US" sz="3600" dirty="0"/>
          </a:p>
          <a:p>
            <a:pPr lvl="1" eaLnBrk="1" hangingPunct="1"/>
            <a:r>
              <a:rPr lang="en-US" sz="3400" dirty="0"/>
              <a:t>A tearing away of skin or body part usually leaving a flap of tissue.</a:t>
            </a:r>
          </a:p>
        </p:txBody>
      </p:sp>
      <p:pic>
        <p:nvPicPr>
          <p:cNvPr id="24580" name="Picture 2" descr="C:\Users\George\Desktop\Wounds\79926-79936-83294-1137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43000"/>
            <a:ext cx="44497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0A845BBA-79DB-48B1-B20E-7DB1D92248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7921</TotalTime>
  <Words>716</Words>
  <Application>Microsoft Office PowerPoint</Application>
  <PresentationFormat>On-screen Show (4:3)</PresentationFormat>
  <Paragraphs>135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Wingdings 2</vt:lpstr>
      <vt:lpstr>Headlines</vt:lpstr>
      <vt:lpstr>Soft Tissue Injuries</vt:lpstr>
      <vt:lpstr>Introduction</vt:lpstr>
      <vt:lpstr>Introduction</vt:lpstr>
      <vt:lpstr>Soft Tissue Injuries</vt:lpstr>
      <vt:lpstr>Soft Tissue Injuries</vt:lpstr>
      <vt:lpstr>Types of Open Wounds</vt:lpstr>
      <vt:lpstr>Types of Open Wounds</vt:lpstr>
      <vt:lpstr>Types of Open Wounds</vt:lpstr>
      <vt:lpstr>Type of Open Wounds</vt:lpstr>
      <vt:lpstr>Types of Open Wounds</vt:lpstr>
      <vt:lpstr>Caring for Open Wound</vt:lpstr>
      <vt:lpstr>Caring for Open Wounds</vt:lpstr>
      <vt:lpstr>Care of minor wounds</vt:lpstr>
      <vt:lpstr>Why Bandage?</vt:lpstr>
      <vt:lpstr>Care for Severe Bleeding</vt:lpstr>
      <vt:lpstr>How to Bandage</vt:lpstr>
      <vt:lpstr>Soft Tissue Injury</vt:lpstr>
      <vt:lpstr>Types of Closed Wounds</vt:lpstr>
      <vt:lpstr>Types of Closed Wounds</vt:lpstr>
      <vt:lpstr>PowerPoint Presentation</vt:lpstr>
      <vt:lpstr>Signs of Internal Bleeding</vt:lpstr>
      <vt:lpstr>Internal Bleeding Care</vt:lpstr>
      <vt:lpstr>Soft Tissue Injuries</vt:lpstr>
      <vt:lpstr>Types of Burns</vt:lpstr>
      <vt:lpstr>Types of Burns</vt:lpstr>
      <vt:lpstr>Types of Burns</vt:lpstr>
      <vt:lpstr>Burn Care</vt:lpstr>
      <vt:lpstr>Soft Tissue Injuries</vt:lpstr>
      <vt:lpstr>Soft Tissue Injuries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Windows User</cp:lastModifiedBy>
  <cp:revision>741</cp:revision>
  <cp:lastPrinted>2018-09-26T15:31:32Z</cp:lastPrinted>
  <dcterms:created xsi:type="dcterms:W3CDTF">2010-12-29T19:20:52Z</dcterms:created>
  <dcterms:modified xsi:type="dcterms:W3CDTF">2018-09-26T21:25:42Z</dcterms:modified>
</cp:coreProperties>
</file>